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5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DDF1"/>
    <a:srgbClr val="FFFFFF"/>
    <a:srgbClr val="94B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72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3ADC9F-9CE4-4BF6-AC6A-FF41326CF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0D63EA1-B27F-4A89-9EC4-E61738583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4A2588-BC98-4368-9961-DF967BB87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C22C3E-548A-437C-AD50-51C55FEE7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D47C5A-22CB-47A5-A34A-FA3AA8A5C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1067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70C8A6-B734-498E-BFF7-2A3E9BF8F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18588A-A7C0-42C6-A2C5-653972BFA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902116-5662-409A-9C4B-B2F467F97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3E4D31-2AB5-45B1-B2E3-E35201E4A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C574CC-6655-42B9-A99B-84F3D40FB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6346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9DE7D77-2E76-43E2-A0DE-3C6B4BE9A5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8EBEEE4-4635-4C62-B5C4-D45547937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78468A-A4AB-4806-85E3-A4848ACB5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8EA13F-1CED-416B-8F43-C4AE9062F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FB1744-6563-4C93-A96C-6C8C3724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878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49B8C9-EBE2-4040-93BA-3AE63DA8B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0A6A5F-F620-428F-9E6B-5B5F1FBC7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B67363-3D8F-4A2C-AABF-8348B93AD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876917E-FAF5-4176-BCAE-226F66AFC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73F5BE-31F8-4019-A460-7E6E02921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1150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D132FD-4C9A-4367-AAEA-BB101D579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75768E-9EBF-4920-A5CF-CBF2D5A68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5E00A6-0434-4038-A93E-7BB701EDA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9CDCDA-A539-4A27-B8D8-782DFE21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931185-C0AC-49D9-806E-C55557F0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148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85664E-7ECC-445A-9E64-1753DB25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26181A-9A7C-4930-A896-6A6A7888D2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11F4CAA-C350-49E2-82A7-2B6900D82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211F82C-6755-48A3-A59A-417FD7D8B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5B0698B-923E-49C0-8B1A-23DCEE575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3122B7-108C-4090-A271-94FDEE19E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36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563259-996B-405A-8F09-1890CF061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EA6713-21EE-4C83-898A-7480A71FD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40C1972-0294-487F-BD81-709CE9AC3D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A34264F-CA56-461C-A079-490E90FB86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1BC499B-C0E7-409B-85B9-E1E9C8050F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85C12D-8C62-48CA-9E7D-ED3EFD0F0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AA641C7-AA25-4251-8937-9D00B8805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85B3C2E-57D8-43C4-A8E8-403D2C95F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2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E52B28-8D98-475B-8436-AD48C171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ABF403C-A7C6-448C-8861-B5FF1A237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5048C1E-B721-470D-92B9-1CFA560C2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675D8D1-323D-4781-A42C-B4B2E44E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9961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3781368-36B9-4761-B897-FA8EC7EE2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ED8B538-E7CC-4935-A828-48FFD4207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EB0853C-E9BD-482F-A1CF-73A3917F8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201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9C6CB0-7562-4D25-94D5-FB7084CDC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5242D3-0ECC-4F7D-9401-B4863118E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4E17D91-563C-4581-A6C7-449C302C06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D475E4-7826-4E48-89E7-647871B44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79C7A6C-CAF9-4B99-97D5-95DB78B4B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70CB9F6-B395-4C26-8285-7B21D6DFE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9924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F4C520-55D5-4466-8480-08B2F0339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9D80B1E-0342-4638-A686-CD444BB424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C14917E-195F-4930-8DB2-1D422451E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DEED3F5-DC85-4FC7-B97E-93555A927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8A88655-4F87-4FB8-B274-A7D61C0B8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854184C-0ECA-46D3-BF25-3D4A6A6E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682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8D5ADA-DCC7-45C5-9857-6C3F26A58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49EFCC6-15C9-4871-8D8D-94AED7B48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489110-1DB6-4660-994E-305062B89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548E5-FFBE-46F3-82E3-993FF90CE585}" type="datetimeFigureOut">
              <a:rPr lang="ru-RU" smtClean="0"/>
              <a:t>08.11.2023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E7ECE1-7C2B-4114-BCE6-02E8F25CC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1864FD-AFF3-4BFD-BA73-2DDD85105B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B54BDE-B2FD-4875-96E0-4642EAB22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913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"/>
                    </a14:imgEffect>
                    <a14:imgEffect>
                      <a14:brightnessContrast bright="-20000" contrast="-38000"/>
                    </a14:imgEffect>
                  </a14:imgLayer>
                </a14:imgProps>
              </a:ext>
            </a:extLst>
          </a:blip>
          <a:srcRect/>
          <a:stretch>
            <a:fillRect t="-8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5A8630-C0F7-443B-A238-263E369B0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9480" y="2497899"/>
            <a:ext cx="7813040" cy="1862202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 Black" panose="020B0A04020102020204" pitchFamily="34" charset="0"/>
              </a:rPr>
              <a:t>Европейский абсолютизм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19C6D14-3B52-45F3-AFAA-04FED34EA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055622"/>
            <a:ext cx="9144000" cy="442277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+mj-lt"/>
              </a:rPr>
              <a:t>Доклад на тему: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05A6B7-3E1C-47CF-BB9D-9C59DE9571EC}"/>
              </a:ext>
            </a:extLst>
          </p:cNvPr>
          <p:cNvSpPr txBox="1"/>
          <p:nvPr/>
        </p:nvSpPr>
        <p:spPr>
          <a:xfrm>
            <a:off x="6097572" y="5863550"/>
            <a:ext cx="609442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  <a:latin typeface="+mj-lt"/>
              </a:rPr>
              <a:t>Выполнили студенты группы ИСТ-331</a:t>
            </a:r>
          </a:p>
          <a:p>
            <a:pPr algn="r"/>
            <a:r>
              <a:rPr lang="ru-RU" dirty="0" err="1">
                <a:solidFill>
                  <a:schemeClr val="bg1"/>
                </a:solidFill>
                <a:latin typeface="+mj-lt"/>
              </a:rPr>
              <a:t>Числова</a:t>
            </a:r>
            <a:r>
              <a:rPr lang="ru-RU" dirty="0">
                <a:solidFill>
                  <a:schemeClr val="bg1"/>
                </a:solidFill>
                <a:latin typeface="+mj-lt"/>
              </a:rPr>
              <a:t> Екатерина, Рыжик Анастасия, Филинцева Анастасия, Воеводский Денис, Соляр Данила</a:t>
            </a:r>
          </a:p>
        </p:txBody>
      </p:sp>
    </p:spTree>
    <p:extLst>
      <p:ext uri="{BB962C8B-B14F-4D97-AF65-F5344CB8AC3E}">
        <p14:creationId xmlns:p14="http://schemas.microsoft.com/office/powerpoint/2010/main" val="2220282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8600AA-3EE0-4DB9-A86D-22467E1D3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5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Последствия абсолютизма: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DACEF3-EA91-4FDF-9B17-EC5F76CFD2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345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>
                <a:latin typeface="+mj-lt"/>
              </a:rPr>
              <a:t>• Создание общегосударственного аппарата управления, состоящего из чиновников. 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Формирование постоянной профессиональной армии. 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Создание государственной налоговой системы. 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Введение единого государственного законодательства и административного устройства. 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Введение единых мер и весов. 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Образования государств. церкви. </a:t>
            </a:r>
          </a:p>
          <a:p>
            <a:pPr marL="0" indent="0" algn="just">
              <a:buNone/>
            </a:pPr>
            <a:r>
              <a:rPr lang="ru-RU" dirty="0">
                <a:latin typeface="+mj-lt"/>
              </a:rPr>
              <a:t>• Проведение единой государственной экономической политики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53020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4D169C-B9BC-4A4F-B4ED-60DCFF4B5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Вывод: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775F12-8624-4510-B417-114314638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7120"/>
            <a:ext cx="10515600" cy="5089843"/>
          </a:xfrm>
        </p:spPr>
        <p:txBody>
          <a:bodyPr>
            <a:normAutofit/>
          </a:bodyPr>
          <a:lstStyle/>
          <a:p>
            <a:pPr algn="just"/>
            <a:r>
              <a:rPr lang="ru-RU" sz="2400" dirty="0">
                <a:latin typeface="+mj-lt"/>
              </a:rPr>
              <a:t>Становление национальных государств, продолжительные вой­ны, острая нужда в деньгах, географические открытия, а также закат могущества церкви — ​все эти факто­ры предопределили появление абсолютных монархий. </a:t>
            </a:r>
          </a:p>
          <a:p>
            <a:pPr algn="just"/>
            <a:r>
              <a:rPr lang="ru-RU" sz="2400" dirty="0">
                <a:latin typeface="+mj-lt"/>
              </a:rPr>
              <a:t>В результате знать и сословно-­представительные органы постепенно утрачивали свое влияние. </a:t>
            </a:r>
          </a:p>
          <a:p>
            <a:pPr algn="just"/>
            <a:r>
              <a:rPr lang="ru-RU" sz="2400" dirty="0">
                <a:latin typeface="+mj-lt"/>
              </a:rPr>
              <a:t>Религия и общество оказались под непосредственным контролем монархов. Их опорой стал разветвленный бюрократический аппарат.</a:t>
            </a:r>
          </a:p>
          <a:p>
            <a:pPr algn="just"/>
            <a:r>
              <a:rPr lang="ru-RU" sz="2400" dirty="0">
                <a:latin typeface="+mj-lt"/>
              </a:rPr>
              <a:t>Наиболее ярко абсолютизм можно проследить во Франции того времени, где королевская власть считалась священного института. </a:t>
            </a:r>
          </a:p>
          <a:p>
            <a:pPr algn="just"/>
            <a:r>
              <a:rPr lang="ru-RU" sz="2400" dirty="0">
                <a:latin typeface="+mj-lt"/>
              </a:rPr>
              <a:t>Абсолютизм в Европе изначально был пропитан прогрессивными веяниями. </a:t>
            </a:r>
          </a:p>
          <a:p>
            <a:pPr algn="just"/>
            <a:r>
              <a:rPr lang="ru-RU" sz="2400" dirty="0">
                <a:latin typeface="+mj-lt"/>
              </a:rPr>
              <a:t>Однако достижение всех целей не представлялось возможным, так как абсолютизм использовался высшими дворянскими сословиями для удовлетворения собственных потребностей и интересов.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0180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726B6-8F43-4236-8B4C-67747FBC5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Источники: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A104FA-12E7-4282-B139-492839BE7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5359"/>
            <a:ext cx="10515600" cy="3931603"/>
          </a:xfrm>
        </p:spPr>
        <p:txBody>
          <a:bodyPr>
            <a:normAutofit/>
          </a:bodyPr>
          <a:lstStyle/>
          <a:p>
            <a:pPr algn="ctr"/>
            <a:r>
              <a:rPr lang="ru-RU" sz="3200" dirty="0">
                <a:latin typeface="+mj-lt"/>
              </a:rPr>
              <a:t>Фортунатов В.В. История. - СПб.: Питер, 2012.</a:t>
            </a:r>
          </a:p>
        </p:txBody>
      </p:sp>
    </p:spTree>
    <p:extLst>
      <p:ext uri="{BB962C8B-B14F-4D97-AF65-F5344CB8AC3E}">
        <p14:creationId xmlns:p14="http://schemas.microsoft.com/office/powerpoint/2010/main" val="270001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E05E3A-8DF1-4092-BF3F-0C7082A92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3147"/>
            <a:ext cx="10515600" cy="13255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AD6058-C0A7-498D-849B-11A38391C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4590"/>
            <a:ext cx="10515600" cy="2256181"/>
          </a:xfrm>
        </p:spPr>
        <p:txBody>
          <a:bodyPr>
            <a:normAutofit/>
          </a:bodyPr>
          <a:lstStyle/>
          <a:p>
            <a:pPr algn="just"/>
            <a:r>
              <a:rPr lang="ru-RU" sz="2600" dirty="0">
                <a:latin typeface="+mj-lt"/>
              </a:rPr>
              <a:t>Первая половина XVI в. — в Европе завершается формирование централизованных государств — Франции, Англии, Испании. </a:t>
            </a:r>
          </a:p>
          <a:p>
            <a:pPr algn="just"/>
            <a:r>
              <a:rPr lang="ru-RU" sz="2600" dirty="0">
                <a:latin typeface="+mj-lt"/>
              </a:rPr>
              <a:t>В этих странах образуется новая форма политического устройства — </a:t>
            </a:r>
            <a:r>
              <a:rPr lang="ru-RU" sz="2600" i="1" dirty="0">
                <a:latin typeface="+mj-lt"/>
              </a:rPr>
              <a:t>абсолютизм</a:t>
            </a:r>
            <a:r>
              <a:rPr lang="ru-RU" sz="2600" dirty="0">
                <a:latin typeface="+mj-lt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027895-96FB-44B2-96FC-B6EC5A062083}"/>
              </a:ext>
            </a:extLst>
          </p:cNvPr>
          <p:cNvSpPr txBox="1"/>
          <p:nvPr/>
        </p:nvSpPr>
        <p:spPr>
          <a:xfrm>
            <a:off x="623544" y="5585578"/>
            <a:ext cx="1094491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b="1" i="1" dirty="0" err="1">
                <a:latin typeface="+mj-lt"/>
              </a:rPr>
              <a:t>Абсолюти́зм</a:t>
            </a:r>
            <a:r>
              <a:rPr lang="ru-RU" sz="2000" dirty="0">
                <a:latin typeface="+mj-lt"/>
              </a:rPr>
              <a:t> — разновидность монархической формы правления, близкой к диктатуре, при которой вся полнота государственной (законодательной, исполнительной, судебной, военной), а иногда и духовной (религиозной) власти находится в руках монарха.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8AF926D-6EDE-45E8-B946-10B43B509A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1000"/>
                    </a14:imgEffect>
                    <a14:imgEffect>
                      <a14:brightnessContrast bright="9000" contrast="8000"/>
                    </a14:imgEffect>
                  </a14:imgLayer>
                </a14:imgProps>
              </a:ext>
            </a:extLst>
          </a:blip>
          <a:srcRect l="898" t="2133" b="1943"/>
          <a:stretch/>
        </p:blipFill>
        <p:spPr>
          <a:xfrm>
            <a:off x="2390956" y="2403835"/>
            <a:ext cx="7410088" cy="304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63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3E9653-0D74-4478-814C-3571E84D1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20" y="-20796"/>
            <a:ext cx="10571480" cy="13255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Причины европейского абсолютизма: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94B13A-91F4-42E8-81B6-996FDBED4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380" y="1172686"/>
            <a:ext cx="11191240" cy="5553233"/>
          </a:xfrm>
          <a:noFill/>
        </p:spPr>
        <p:txBody>
          <a:bodyPr>
            <a:normAutofit/>
          </a:bodyPr>
          <a:lstStyle/>
          <a:p>
            <a:pPr algn="just"/>
            <a:r>
              <a:rPr lang="ru-RU" sz="3000" dirty="0">
                <a:latin typeface="+mj-lt"/>
              </a:rPr>
              <a:t>слабое и раздробленное политическое устройство средневековой Европы;</a:t>
            </a:r>
          </a:p>
          <a:p>
            <a:pPr marL="0" indent="0" algn="just">
              <a:buNone/>
            </a:pPr>
            <a:endParaRPr lang="ru-RU" sz="3000" dirty="0">
              <a:latin typeface="+mj-lt"/>
            </a:endParaRPr>
          </a:p>
          <a:p>
            <a:pPr marL="0" indent="0" algn="just">
              <a:buNone/>
            </a:pPr>
            <a:endParaRPr lang="ru-RU" sz="3000" dirty="0">
              <a:latin typeface="+mj-lt"/>
            </a:endParaRPr>
          </a:p>
          <a:p>
            <a:pPr marL="0" indent="0" algn="just">
              <a:buNone/>
            </a:pPr>
            <a:endParaRPr lang="ru-RU" sz="3000" dirty="0">
              <a:latin typeface="+mj-lt"/>
            </a:endParaRPr>
          </a:p>
          <a:p>
            <a:pPr marL="0" indent="0" algn="just">
              <a:buNone/>
            </a:pPr>
            <a:endParaRPr lang="ru-RU" sz="3000" dirty="0">
              <a:latin typeface="+mj-lt"/>
            </a:endParaRPr>
          </a:p>
          <a:p>
            <a:pPr marL="0" indent="0" algn="just">
              <a:buNone/>
            </a:pPr>
            <a:endParaRPr lang="ru-RU" sz="3000" dirty="0">
              <a:latin typeface="+mj-lt"/>
            </a:endParaRPr>
          </a:p>
          <a:p>
            <a:pPr marL="0" indent="0" algn="just">
              <a:buNone/>
            </a:pPr>
            <a:endParaRPr lang="ru-RU" sz="3000" dirty="0">
              <a:latin typeface="+mj-lt"/>
            </a:endParaRPr>
          </a:p>
          <a:p>
            <a:pPr algn="just"/>
            <a:r>
              <a:rPr lang="ru-RU" sz="3000" dirty="0">
                <a:latin typeface="+mj-lt"/>
              </a:rPr>
              <a:t>способ укрепить власть правителя, обеспечить стабильность и единство государства, а также поддержать интересы церкви.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D310583-6A69-41DF-A0B4-DC49B87909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1" t="1758" r="575" b="2261"/>
          <a:stretch/>
        </p:blipFill>
        <p:spPr>
          <a:xfrm>
            <a:off x="6814820" y="1945189"/>
            <a:ext cx="4876800" cy="33432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BC8DB4-EF00-48F1-8C15-6F56E10AEE5B}"/>
              </a:ext>
            </a:extLst>
          </p:cNvPr>
          <p:cNvSpPr txBox="1"/>
          <p:nvPr/>
        </p:nvSpPr>
        <p:spPr>
          <a:xfrm>
            <a:off x="500380" y="2185656"/>
            <a:ext cx="590042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ru-RU" sz="3000" dirty="0">
                <a:latin typeface="+mj-lt"/>
              </a:rPr>
              <a:t>хаос и нестабильность в обществе;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3000" dirty="0">
                <a:latin typeface="+mj-lt"/>
              </a:rPr>
              <a:t>церковь была одним из самых влиятельных институтов, и она активно поддерживала идею абсолютной монархии;</a:t>
            </a:r>
          </a:p>
        </p:txBody>
      </p:sp>
    </p:spTree>
    <p:extLst>
      <p:ext uri="{BB962C8B-B14F-4D97-AF65-F5344CB8AC3E}">
        <p14:creationId xmlns:p14="http://schemas.microsoft.com/office/powerpoint/2010/main" val="378300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E1F28E-D8A9-4E13-85A7-77D0004E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960" y="41967"/>
            <a:ext cx="1105408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Стабильная абсолютная монархия в рамках национального государства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04AAF1-C41B-48C0-B305-4CAAEEBF0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7840" y="1350010"/>
            <a:ext cx="8585200" cy="3804170"/>
          </a:xfrm>
        </p:spPr>
        <p:txBody>
          <a:bodyPr>
            <a:normAutofit/>
          </a:bodyPr>
          <a:lstStyle/>
          <a:p>
            <a:pPr algn="just"/>
            <a:r>
              <a:rPr lang="ru-RU" sz="2400" dirty="0">
                <a:latin typeface="+mj-lt"/>
              </a:rPr>
              <a:t>В первой половине XVI в. в Европе господствовала империя Карла V, представителя австрийской династии Габсбургов. Он был королем Испании и императором Священной Римской империи. </a:t>
            </a:r>
          </a:p>
          <a:p>
            <a:pPr algn="just"/>
            <a:r>
              <a:rPr lang="ru-RU" sz="2400" dirty="0">
                <a:latin typeface="+mj-lt"/>
              </a:rPr>
              <a:t>В начале XVI в. Священная Римская империя состояла из множества мелких государств, в отношении которых действовали разные системы управления. </a:t>
            </a:r>
          </a:p>
          <a:p>
            <a:pPr algn="just"/>
            <a:r>
              <a:rPr lang="ru-RU" sz="2400" dirty="0">
                <a:latin typeface="+mj-lt"/>
              </a:rPr>
              <a:t>Под руководством Карла V была громадная империя, в которую входили Австрия, Нидерланды, Неаполь, Сицилия, Испания и Новый Свет.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06DE41-52CF-43B2-8090-D29AF1CC1D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02" t="1778" r="11124" b="4376"/>
          <a:stretch/>
        </p:blipFill>
        <p:spPr>
          <a:xfrm>
            <a:off x="568960" y="1350011"/>
            <a:ext cx="2336800" cy="31578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D5E0D3-9151-4E2E-BCC2-01EA1F9A17B6}"/>
              </a:ext>
            </a:extLst>
          </p:cNvPr>
          <p:cNvSpPr txBox="1"/>
          <p:nvPr/>
        </p:nvSpPr>
        <p:spPr>
          <a:xfrm>
            <a:off x="701040" y="4507849"/>
            <a:ext cx="2072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+mj-lt"/>
              </a:rPr>
              <a:t>Карл V </a:t>
            </a:r>
          </a:p>
          <a:p>
            <a:pPr algn="ctr"/>
            <a:r>
              <a:rPr lang="ru-RU" dirty="0">
                <a:latin typeface="+mj-lt"/>
              </a:rPr>
              <a:t>(1519-1556)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013906-936A-4A05-BD71-EA70F5CF0C97}"/>
              </a:ext>
            </a:extLst>
          </p:cNvPr>
          <p:cNvSpPr txBox="1"/>
          <p:nvPr/>
        </p:nvSpPr>
        <p:spPr>
          <a:xfrm>
            <a:off x="568960" y="5153111"/>
            <a:ext cx="110540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+mj-lt"/>
              </a:rPr>
              <a:t>Он стремился по примеру Александра Македонского и римских цезарей к созданию универсальной монархии. Его идеалом было единство христианского мира под его властью.</a:t>
            </a:r>
          </a:p>
        </p:txBody>
      </p:sp>
    </p:spTree>
    <p:extLst>
      <p:ext uri="{BB962C8B-B14F-4D97-AF65-F5344CB8AC3E}">
        <p14:creationId xmlns:p14="http://schemas.microsoft.com/office/powerpoint/2010/main" val="3947589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4EE02E7-6683-4ED2-A37F-5F1663FC7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753" y="0"/>
            <a:ext cx="97184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86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1">
            <a:extLst>
              <a:ext uri="{FF2B5EF4-FFF2-40B4-BE49-F238E27FC236}">
                <a16:creationId xmlns:a16="http://schemas.microsoft.com/office/drawing/2014/main" id="{AC44578D-F1CC-4ACF-BE59-13AB50CB3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147549"/>
            <a:ext cx="1088136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Стабильная абсолютная монархия в рамках национального государства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C70A60-F6E8-4E78-9F1A-4CE85FEF448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55320" y="1362373"/>
            <a:ext cx="7797800" cy="4313237"/>
          </a:xfrm>
        </p:spPr>
        <p:txBody>
          <a:bodyPr>
            <a:normAutofit/>
          </a:bodyPr>
          <a:lstStyle/>
          <a:p>
            <a:pPr algn="just"/>
            <a:r>
              <a:rPr lang="ru-RU" dirty="0">
                <a:latin typeface="+mj-lt"/>
              </a:rPr>
              <a:t>Вторая половина XVII в. проходила под знаком доминирования Людовика XIV. </a:t>
            </a:r>
          </a:p>
          <a:p>
            <a:pPr algn="just"/>
            <a:r>
              <a:rPr lang="ru-RU" dirty="0">
                <a:latin typeface="+mj-lt"/>
              </a:rPr>
              <a:t>Людовик XIV боролся за гегемонию Франции в Европе, для чего вел многочисленные войны (</a:t>
            </a:r>
            <a:r>
              <a:rPr lang="ru-RU" dirty="0" err="1">
                <a:latin typeface="+mj-lt"/>
              </a:rPr>
              <a:t>Деволюционная</a:t>
            </a:r>
            <a:r>
              <a:rPr lang="ru-RU" dirty="0">
                <a:latin typeface="+mj-lt"/>
              </a:rPr>
              <a:t> война 1667-1668, война за Испанское наследство 1701-1714 и др.). </a:t>
            </a:r>
          </a:p>
          <a:p>
            <a:pPr algn="just"/>
            <a:r>
              <a:rPr lang="ru-RU" dirty="0">
                <a:latin typeface="+mj-lt"/>
              </a:rPr>
              <a:t>В XVIII в. на европейскую историческую арену вышли Пруссия и Россия, в которых установилось правление в форме абсолютной монархии.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7C5435-BF7F-43CB-A08E-995952475C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7" t="1925" r="2411" b="7260"/>
          <a:stretch/>
        </p:blipFill>
        <p:spPr>
          <a:xfrm flipH="1">
            <a:off x="8994981" y="1402060"/>
            <a:ext cx="2541699" cy="32459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19EAB3-8184-4DCC-9567-C3105E4DF8EC}"/>
              </a:ext>
            </a:extLst>
          </p:cNvPr>
          <p:cNvSpPr txBox="1"/>
          <p:nvPr/>
        </p:nvSpPr>
        <p:spPr>
          <a:xfrm>
            <a:off x="9482235" y="4724519"/>
            <a:ext cx="15671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+mj-lt"/>
              </a:rPr>
              <a:t>Людовик </a:t>
            </a:r>
            <a:r>
              <a:rPr lang="en-US" dirty="0">
                <a:latin typeface="+mj-lt"/>
              </a:rPr>
              <a:t>XIV</a:t>
            </a:r>
            <a:endParaRPr lang="ru-RU" dirty="0">
              <a:latin typeface="+mj-lt"/>
            </a:endParaRPr>
          </a:p>
          <a:p>
            <a:pPr algn="ctr"/>
            <a:r>
              <a:rPr lang="ru-RU" dirty="0">
                <a:latin typeface="+mj-lt"/>
              </a:rPr>
              <a:t>(1638 —1715)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C414F3-E509-4F09-BBBD-6343D87BCBDD}"/>
              </a:ext>
            </a:extLst>
          </p:cNvPr>
          <p:cNvSpPr txBox="1"/>
          <p:nvPr/>
        </p:nvSpPr>
        <p:spPr>
          <a:xfrm>
            <a:off x="655320" y="5752107"/>
            <a:ext cx="10881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1" dirty="0">
                <a:latin typeface="+mj-lt"/>
              </a:rPr>
              <a:t>Гегемония</a:t>
            </a:r>
            <a:r>
              <a:rPr lang="ru-RU" dirty="0">
                <a:latin typeface="+mj-lt"/>
              </a:rPr>
              <a:t> - политическое, экономическое, военное превосходство, контроль одного государства над другим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78559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CDE9A1-34C7-4CFA-89ED-68ED001A9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920" y="186578"/>
            <a:ext cx="1093216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Стабильная абсолютная монархия в рамках национального государства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8CF04A0-200A-4FDE-8C7F-135642E4F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" y="1503680"/>
            <a:ext cx="8578850" cy="4328159"/>
          </a:xfrm>
        </p:spPr>
        <p:txBody>
          <a:bodyPr>
            <a:normAutofit/>
          </a:bodyPr>
          <a:lstStyle/>
          <a:p>
            <a:pPr algn="just"/>
            <a:r>
              <a:rPr lang="ru-RU" sz="2400" dirty="0">
                <a:latin typeface="+mj-lt"/>
              </a:rPr>
              <a:t>С XVI в. Австрия стала политическим центром формирования многонациональной империи, которая встала на пути наступления Османской империи на Юго-Восточную Европу.</a:t>
            </a:r>
          </a:p>
          <a:p>
            <a:pPr algn="just"/>
            <a:r>
              <a:rPr lang="ru-RU" sz="2400" dirty="0">
                <a:latin typeface="+mj-lt"/>
              </a:rPr>
              <a:t>После смерти императора Карла VI в 1740 г. все его владения перешли к его 23-летней дочери Марии </a:t>
            </a:r>
            <a:r>
              <a:rPr lang="ru-RU" sz="2400" dirty="0" err="1">
                <a:latin typeface="+mj-lt"/>
              </a:rPr>
              <a:t>Терезии</a:t>
            </a:r>
            <a:r>
              <a:rPr lang="ru-RU" sz="2400" dirty="0">
                <a:latin typeface="+mj-lt"/>
              </a:rPr>
              <a:t>, эрцгерцогине Австрии, и королеве Венгрии, и Богемии.</a:t>
            </a:r>
          </a:p>
          <a:p>
            <a:pPr algn="just"/>
            <a:r>
              <a:rPr lang="ru-RU" sz="2400" dirty="0">
                <a:latin typeface="+mj-lt"/>
              </a:rPr>
              <a:t>Мария </a:t>
            </a:r>
            <a:r>
              <a:rPr lang="ru-RU" sz="2400" dirty="0" err="1">
                <a:latin typeface="+mj-lt"/>
              </a:rPr>
              <a:t>Терезия</a:t>
            </a:r>
            <a:r>
              <a:rPr lang="ru-RU" sz="2400" dirty="0">
                <a:latin typeface="+mj-lt"/>
              </a:rPr>
              <a:t> осуществила реформы почти во всех сферах государственной жизни: в стране началось создание школ за государственный счет; она провела правовую и административную реформы, уничтожила остатки сословной системы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90CB146-449B-4457-ADE5-898B83461C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67" r="8333"/>
          <a:stretch/>
        </p:blipFill>
        <p:spPr>
          <a:xfrm>
            <a:off x="9276080" y="1502823"/>
            <a:ext cx="2362200" cy="30677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6D067F-532F-4EAE-82EE-C12BD9696ADE}"/>
              </a:ext>
            </a:extLst>
          </p:cNvPr>
          <p:cNvSpPr txBox="1"/>
          <p:nvPr/>
        </p:nvSpPr>
        <p:spPr>
          <a:xfrm>
            <a:off x="9537700" y="4699528"/>
            <a:ext cx="18389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+mj-lt"/>
              </a:rPr>
              <a:t>Мария </a:t>
            </a:r>
            <a:r>
              <a:rPr lang="ru-RU" dirty="0" err="1">
                <a:latin typeface="+mj-lt"/>
              </a:rPr>
              <a:t>Терезия</a:t>
            </a:r>
            <a:endParaRPr lang="ru-RU" dirty="0">
              <a:latin typeface="+mj-lt"/>
            </a:endParaRPr>
          </a:p>
          <a:p>
            <a:pPr algn="ctr"/>
            <a:r>
              <a:rPr lang="ru-RU" dirty="0">
                <a:latin typeface="+mj-lt"/>
              </a:rPr>
              <a:t> (1717 —1780)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C0D22D-80E2-40E4-ABD9-D31012124687}"/>
              </a:ext>
            </a:extLst>
          </p:cNvPr>
          <p:cNvSpPr txBox="1"/>
          <p:nvPr/>
        </p:nvSpPr>
        <p:spPr>
          <a:xfrm>
            <a:off x="553720" y="5474772"/>
            <a:ext cx="110845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sz="2400" dirty="0">
                <a:latin typeface="+mj-lt"/>
              </a:rPr>
              <a:t>В войне за австрийское наследство (1740-1748) и в Семилетней войне (1756-1763) Мария </a:t>
            </a:r>
            <a:r>
              <a:rPr lang="ru-RU" sz="2400" dirty="0" err="1">
                <a:latin typeface="+mj-lt"/>
              </a:rPr>
              <a:t>Терезия</a:t>
            </a:r>
            <a:r>
              <a:rPr lang="ru-RU" sz="2400" dirty="0">
                <a:latin typeface="+mj-lt"/>
              </a:rPr>
              <a:t> победила и укрепила свое положение. </a:t>
            </a:r>
          </a:p>
        </p:txBody>
      </p:sp>
    </p:spTree>
    <p:extLst>
      <p:ext uri="{BB962C8B-B14F-4D97-AF65-F5344CB8AC3E}">
        <p14:creationId xmlns:p14="http://schemas.microsoft.com/office/powerpoint/2010/main" val="1431751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B79320E-14CB-46A3-A141-9B1F975DC9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3000"/>
                    </a14:imgEffect>
                    <a14:imgEffect>
                      <a14:brightnessContrast brigh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14" t="16036" r="10230" b="1264"/>
          <a:stretch/>
        </p:blipFill>
        <p:spPr>
          <a:xfrm>
            <a:off x="6290154" y="571296"/>
            <a:ext cx="5477353" cy="449689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516477-3297-4F66-A428-C30969632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-93505"/>
            <a:ext cx="106934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Абсолютизм и восточная деспотия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BB2BA1-66EB-48E9-B342-E7CF98D2F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493" y="1142269"/>
            <a:ext cx="5770880" cy="3925920"/>
          </a:xfrm>
        </p:spPr>
        <p:txBody>
          <a:bodyPr>
            <a:noAutofit/>
          </a:bodyPr>
          <a:lstStyle/>
          <a:p>
            <a:pPr algn="just"/>
            <a:r>
              <a:rPr lang="ru-RU" sz="2200" dirty="0">
                <a:latin typeface="+mj-lt"/>
              </a:rPr>
              <a:t>В эпоху Средневековья классической восточной деспотией была Османская империя – многонациональное государство под управлением султанов, просуществовавшее с 1299 по 1923 г. </a:t>
            </a:r>
          </a:p>
          <a:p>
            <a:pPr algn="just"/>
            <a:r>
              <a:rPr lang="ru-RU" sz="2200" dirty="0">
                <a:latin typeface="+mj-lt"/>
              </a:rPr>
              <a:t>В XVI-XVII вв. в Османскую империю входили Малая Азия (Анатолия), Ближний Восток, Северная Африка, Балканский полуостров и прилегающие к нему с севера земли Европы. </a:t>
            </a:r>
          </a:p>
          <a:p>
            <a:pPr algn="just"/>
            <a:r>
              <a:rPr lang="ru-RU" sz="2200" dirty="0">
                <a:latin typeface="+mj-lt"/>
              </a:rPr>
              <a:t>В административном отношении страна была разделена на 21 вилайет и 250 санджаков.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B6D512-3E23-45D9-A20B-1400967C92C7}"/>
              </a:ext>
            </a:extLst>
          </p:cNvPr>
          <p:cNvSpPr txBox="1"/>
          <p:nvPr/>
        </p:nvSpPr>
        <p:spPr>
          <a:xfrm>
            <a:off x="660400" y="5297688"/>
            <a:ext cx="1110710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b="1" i="1" dirty="0" err="1">
                <a:latin typeface="+mj-lt"/>
              </a:rPr>
              <a:t>Деспоти́я</a:t>
            </a:r>
            <a:r>
              <a:rPr lang="ru-RU" sz="2000" dirty="0">
                <a:latin typeface="+mj-lt"/>
              </a:rPr>
              <a:t>– форма государства, при которой вся полнота власти, не ограниченной законом, принадлежит одному властителю, наследственному монарху, правящему при посредстве сложного военно-бюрократического аппарата. </a:t>
            </a:r>
          </a:p>
        </p:txBody>
      </p:sp>
    </p:spTree>
    <p:extLst>
      <p:ext uri="{BB962C8B-B14F-4D97-AF65-F5344CB8AC3E}">
        <p14:creationId xmlns:p14="http://schemas.microsoft.com/office/powerpoint/2010/main" val="288424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594D3E-43ED-4C31-90E6-D315C40D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072" y="-195105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Абсолютизм и восточная деспотия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008125-DC31-41C2-BD9D-7270FE492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7901" y="701040"/>
            <a:ext cx="5200919" cy="4856480"/>
          </a:xfrm>
        </p:spPr>
        <p:txBody>
          <a:bodyPr>
            <a:noAutofit/>
          </a:bodyPr>
          <a:lstStyle/>
          <a:p>
            <a:pPr algn="just"/>
            <a:r>
              <a:rPr lang="ru-RU" sz="2000" dirty="0">
                <a:latin typeface="+mj-lt"/>
              </a:rPr>
              <a:t>Вначале XVI в. Османская империя стала средиземноморской державой</a:t>
            </a:r>
          </a:p>
          <a:p>
            <a:pPr algn="just"/>
            <a:r>
              <a:rPr lang="ru-RU" sz="2000" dirty="0">
                <a:latin typeface="+mj-lt"/>
              </a:rPr>
              <a:t>Турецкий султан обладал беспредельными полномочиями. Он был как светским правителем, так и главой мусульман. «Тень Бога на земле»</a:t>
            </a:r>
          </a:p>
          <a:p>
            <a:pPr algn="just"/>
            <a:r>
              <a:rPr lang="ru-RU" sz="2000" dirty="0">
                <a:latin typeface="+mj-lt"/>
              </a:rPr>
              <a:t>Деспотия опиралась на бюрократический аппарат</a:t>
            </a:r>
          </a:p>
          <a:p>
            <a:pPr algn="just"/>
            <a:r>
              <a:rPr lang="ru-RU" sz="2000" dirty="0">
                <a:latin typeface="+mj-lt"/>
              </a:rPr>
              <a:t>Высшие должностное лицо - великий везир</a:t>
            </a:r>
          </a:p>
          <a:p>
            <a:pPr algn="just"/>
            <a:r>
              <a:rPr lang="ru-RU" sz="2000" dirty="0">
                <a:latin typeface="+mj-lt"/>
              </a:rPr>
              <a:t>Государственный совет – диван</a:t>
            </a:r>
          </a:p>
          <a:p>
            <a:pPr algn="just"/>
            <a:r>
              <a:rPr lang="ru-RU" sz="2000" dirty="0">
                <a:latin typeface="+mj-lt"/>
              </a:rPr>
              <a:t>Высшее духовное лицо – муфтий</a:t>
            </a:r>
          </a:p>
          <a:p>
            <a:pPr algn="just"/>
            <a:r>
              <a:rPr lang="ru-RU" sz="2000" dirty="0">
                <a:latin typeface="+mj-lt"/>
              </a:rPr>
              <a:t>Земля являлась государственной собственностью</a:t>
            </a:r>
          </a:p>
          <a:p>
            <a:pPr algn="just"/>
            <a:r>
              <a:rPr lang="ru-RU" sz="2000" dirty="0">
                <a:latin typeface="+mj-lt"/>
              </a:rPr>
              <a:t>Ударная сила Османской армии – янычары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3E9123-3FBB-4554-A851-63BEBEC5DC5A}"/>
              </a:ext>
            </a:extLst>
          </p:cNvPr>
          <p:cNvSpPr txBox="1"/>
          <p:nvPr/>
        </p:nvSpPr>
        <p:spPr>
          <a:xfrm>
            <a:off x="3047215" y="1584697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226E4A0-13A3-4E08-834D-C362D146D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6000"/>
                    </a14:imgEffect>
                    <a14:imgEffect>
                      <a14:brightnessContrast bright="5000" contrast="-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0038" y="838199"/>
            <a:ext cx="6387863" cy="45821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A139D6-F849-4F39-BD06-63BE50250218}"/>
              </a:ext>
            </a:extLst>
          </p:cNvPr>
          <p:cNvSpPr txBox="1"/>
          <p:nvPr/>
        </p:nvSpPr>
        <p:spPr>
          <a:xfrm>
            <a:off x="300038" y="5554503"/>
            <a:ext cx="1155974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Султан жаловал землю </a:t>
            </a:r>
            <a:r>
              <a:rPr lang="ru-RU" sz="2000" dirty="0" err="1">
                <a:latin typeface="+mj-lt"/>
              </a:rPr>
              <a:t>сипахам</a:t>
            </a:r>
            <a:r>
              <a:rPr lang="ru-RU" sz="2000" dirty="0">
                <a:latin typeface="+mj-lt"/>
              </a:rPr>
              <a:t> (феодалам), которые формировали войска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Турецкое государство постоянно осуществляло захватнические действия. Натиск оттоманов на Европу был остановлен в 1683 г. </a:t>
            </a:r>
          </a:p>
        </p:txBody>
      </p:sp>
    </p:spTree>
    <p:extLst>
      <p:ext uri="{BB962C8B-B14F-4D97-AF65-F5344CB8AC3E}">
        <p14:creationId xmlns:p14="http://schemas.microsoft.com/office/powerpoint/2010/main" val="15756293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840</Words>
  <Application>Microsoft Office PowerPoint</Application>
  <PresentationFormat>Широкоэкранный</PresentationFormat>
  <Paragraphs>73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Тема Office</vt:lpstr>
      <vt:lpstr>Европейский абсолютизм</vt:lpstr>
      <vt:lpstr>Введение</vt:lpstr>
      <vt:lpstr>Причины европейского абсолютизма:</vt:lpstr>
      <vt:lpstr>Стабильная абсолютная монархия в рамках национального государства</vt:lpstr>
      <vt:lpstr>Презентация PowerPoint</vt:lpstr>
      <vt:lpstr>Стабильная абсолютная монархия в рамках национального государства</vt:lpstr>
      <vt:lpstr>Стабильная абсолютная монархия в рамках национального государства</vt:lpstr>
      <vt:lpstr>Абсолютизм и восточная деспотия</vt:lpstr>
      <vt:lpstr>Абсолютизм и восточная деспотия</vt:lpstr>
      <vt:lpstr>Последствия абсолютизма:</vt:lpstr>
      <vt:lpstr>Вывод:</vt:lpstr>
      <vt:lpstr>Источники: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Европейский абсолютизм</dc:title>
  <dc:creator>Anastasia Filintseva</dc:creator>
  <cp:lastModifiedBy>Anastasia Filintseva</cp:lastModifiedBy>
  <cp:revision>25</cp:revision>
  <dcterms:created xsi:type="dcterms:W3CDTF">2023-11-05T19:15:38Z</dcterms:created>
  <dcterms:modified xsi:type="dcterms:W3CDTF">2023-11-08T09:01:25Z</dcterms:modified>
</cp:coreProperties>
</file>

<file path=docProps/thumbnail.jpeg>
</file>